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8" r:id="rId3"/>
    <p:sldId id="279" r:id="rId4"/>
    <p:sldId id="280" r:id="rId5"/>
    <p:sldId id="264" r:id="rId6"/>
    <p:sldId id="275" r:id="rId7"/>
    <p:sldId id="276" r:id="rId8"/>
    <p:sldId id="277" r:id="rId9"/>
    <p:sldId id="283" r:id="rId10"/>
    <p:sldId id="281" r:id="rId11"/>
    <p:sldId id="284" r:id="rId12"/>
    <p:sldId id="268" r:id="rId13"/>
    <p:sldId id="285" r:id="rId14"/>
    <p:sldId id="292" r:id="rId15"/>
    <p:sldId id="293" r:id="rId16"/>
    <p:sldId id="291" r:id="rId17"/>
    <p:sldId id="294" r:id="rId18"/>
    <p:sldId id="295" r:id="rId19"/>
    <p:sldId id="296" r:id="rId20"/>
    <p:sldId id="297" r:id="rId21"/>
    <p:sldId id="286" r:id="rId22"/>
    <p:sldId id="298" r:id="rId23"/>
    <p:sldId id="301" r:id="rId24"/>
    <p:sldId id="309" r:id="rId25"/>
    <p:sldId id="302" r:id="rId26"/>
    <p:sldId id="303" r:id="rId27"/>
    <p:sldId id="304" r:id="rId28"/>
    <p:sldId id="305" r:id="rId29"/>
    <p:sldId id="306" r:id="rId30"/>
    <p:sldId id="299" r:id="rId31"/>
    <p:sldId id="267" r:id="rId32"/>
    <p:sldId id="300" r:id="rId33"/>
    <p:sldId id="287" r:id="rId34"/>
    <p:sldId id="307" r:id="rId35"/>
    <p:sldId id="308" r:id="rId36"/>
    <p:sldId id="265" r:id="rId37"/>
    <p:sldId id="27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/>
    <p:restoredTop sz="96110"/>
  </p:normalViewPr>
  <p:slideViewPr>
    <p:cSldViewPr snapToGrid="0" snapToObjects="1">
      <p:cViewPr varScale="1">
        <p:scale>
          <a:sx n="104" d="100"/>
          <a:sy n="104" d="100"/>
        </p:scale>
        <p:origin x="24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8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B21910-A88D-0BAA-7732-97569522FF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F2177B-D86F-2217-752C-DDA0F5442B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3C573-5CA0-7943-9DBF-6FF29BDC274D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4B2EAB-B53F-4B6B-6E8C-26EC63D57B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16C90-8669-469A-4032-2186EC836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B374A-1DB8-EA4D-9716-684CDCBFB8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224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F7503-0BC4-7D4F-B73D-4AA4246FCFD3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C925E-8C86-314E-BC20-1B8219F72D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54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C925E-8C86-314E-BC20-1B8219F72DF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560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2901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41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429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41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21516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06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076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92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264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28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006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71CBA1B-A495-E84E-97F6-BF4830803861}" type="datetimeFigureOut">
              <a:rPr kumimoji="1" lang="ko-Kore-KR" altLang="en-US" smtClean="0"/>
              <a:t>09/22/2023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CF71AA3-6E1B-8843-B453-9D4BE763C4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321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32F58-5942-F151-3938-DC5857045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218285"/>
            <a:ext cx="8361229" cy="1210715"/>
          </a:xfrm>
        </p:spPr>
        <p:txBody>
          <a:bodyPr/>
          <a:lstStyle/>
          <a:p>
            <a:r>
              <a:rPr lang="en-US" altLang="ko-KR" b="1" spc="-150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</a:t>
            </a:r>
            <a:r>
              <a:rPr lang="ko-KR" altLang="en-US" b="1" spc="-150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제작 설계서</a:t>
            </a:r>
            <a:endParaRPr kumimoji="1" lang="ko-Kore-KR" altLang="en-US" dirty="0">
              <a:solidFill>
                <a:srgbClr val="00206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6C35A9-D2D9-6FBF-AE98-8B943BBEC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2" y="4011842"/>
            <a:ext cx="6831673" cy="1718380"/>
          </a:xfrm>
        </p:spPr>
        <p:txBody>
          <a:bodyPr/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커넥트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체인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2022.07.15</a:t>
            </a:r>
          </a:p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잡았다요놈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허지원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도예진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정용규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한상연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Mentor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김기종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74A4E-2F18-D38B-A8E3-437F7785F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53F7-871E-6622-B798-B8D67A6B1DD0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50129992-1CFC-6FCB-8F20-D8E2326B7D3D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 </a:t>
            </a:r>
            <a:r>
              <a:rPr kumimoji="1" lang="en-US" altLang="ko-KR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 인터페이스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F7454CD-5C65-DECF-D535-EC654857F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0719" y="1204948"/>
            <a:ext cx="2836474" cy="4751294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4A18F2-4C96-9C24-97FE-821CE170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221" y="1312532"/>
            <a:ext cx="2787779" cy="4643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834264-3F9D-07BE-631E-376585A84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652" y="1233313"/>
            <a:ext cx="2253498" cy="48768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3DF3BCF-C8D2-E1EE-790C-D9C7617F586E}"/>
              </a:ext>
            </a:extLst>
          </p:cNvPr>
          <p:cNvCxnSpPr>
            <a:cxnSpLocks/>
          </p:cNvCxnSpPr>
          <p:nvPr/>
        </p:nvCxnSpPr>
        <p:spPr>
          <a:xfrm>
            <a:off x="5772022" y="2098387"/>
            <a:ext cx="117532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B2562B-7A68-2467-C317-BB363A0ABF69}"/>
              </a:ext>
            </a:extLst>
          </p:cNvPr>
          <p:cNvCxnSpPr>
            <a:cxnSpLocks/>
          </p:cNvCxnSpPr>
          <p:nvPr/>
        </p:nvCxnSpPr>
        <p:spPr>
          <a:xfrm>
            <a:off x="8922337" y="3254854"/>
            <a:ext cx="102419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F5972993-E6BE-2DD7-07F0-7F0769D73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74" y="1204948"/>
            <a:ext cx="2788472" cy="464460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81226CD-B38A-4E7F-AF2D-06901D71FD40}"/>
              </a:ext>
            </a:extLst>
          </p:cNvPr>
          <p:cNvCxnSpPr>
            <a:cxnSpLocks/>
          </p:cNvCxnSpPr>
          <p:nvPr/>
        </p:nvCxnSpPr>
        <p:spPr>
          <a:xfrm flipH="1" flipV="1">
            <a:off x="3290605" y="4299233"/>
            <a:ext cx="2481417" cy="10404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4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9D4B2B-3767-6287-40BA-7DB593F91DB3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EFB3CB22-A956-06DD-23FB-18EF8A5AC0D6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 </a:t>
            </a:r>
            <a:r>
              <a:rPr kumimoji="1" lang="en-US" altLang="ko-KR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 인터페이스 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F7454CD-5C65-DECF-D535-EC654857F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2521" y="1023909"/>
            <a:ext cx="3168981" cy="5308267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C7BCA1-0BB5-3C34-853D-2A765835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695" y="990600"/>
            <a:ext cx="2452869" cy="5308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296BB8-33BF-B288-7461-C5C4C129D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55" y="1023909"/>
            <a:ext cx="2554974" cy="552922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381DE7-3111-2D54-78D0-26253787635F}"/>
              </a:ext>
            </a:extLst>
          </p:cNvPr>
          <p:cNvCxnSpPr>
            <a:cxnSpLocks/>
          </p:cNvCxnSpPr>
          <p:nvPr/>
        </p:nvCxnSpPr>
        <p:spPr>
          <a:xfrm>
            <a:off x="7931502" y="6097383"/>
            <a:ext cx="102419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B63B38-DA79-98C5-494C-43B10817A31C}"/>
              </a:ext>
            </a:extLst>
          </p:cNvPr>
          <p:cNvCxnSpPr>
            <a:cxnSpLocks/>
          </p:cNvCxnSpPr>
          <p:nvPr/>
        </p:nvCxnSpPr>
        <p:spPr>
          <a:xfrm flipH="1">
            <a:off x="3767393" y="3505200"/>
            <a:ext cx="12427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4E5553-BA72-17E5-29EF-1F0E477A4AC5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E0842E64-3589-EE9A-64EE-8741078CE2A0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엔티티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관계도 </a:t>
            </a:r>
            <a:r>
              <a:rPr kumimoji="1" lang="en-US" altLang="ko-KR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  <a:endParaRPr kumimoji="1" lang="ko-Kore-KR" altLang="en-US" sz="1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41C6BF1C-92E7-04B7-DB05-5F7A04B3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43" y="1655469"/>
            <a:ext cx="6570080" cy="48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95581F-FE5C-0A54-B182-9960CFEA4F7A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2E0CD1EB-AB34-E362-F6A5-CDA790F83827}"/>
              </a:ext>
            </a:extLst>
          </p:cNvPr>
          <p:cNvCxnSpPr>
            <a:cxnSpLocks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369AA2-A517-6304-6DC3-9DEFD153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12" y="1028700"/>
            <a:ext cx="10185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611E61-24E7-F156-799F-2EA8CD619E66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C98BDD-C42A-D274-94CB-F654DE50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22" y="1023903"/>
            <a:ext cx="10172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4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790C20-CEF9-5E5F-123F-E720B28172E5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52788BB-7A9F-6397-F431-45793A7B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12" y="1023903"/>
            <a:ext cx="10185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8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6F9F26-A415-D379-1E50-C8968D3D0393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15E8D5F-FAE9-5ACA-50A0-9072C3E8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62" y="1023903"/>
            <a:ext cx="101981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02AEE1-EBE5-8AA5-3C15-C3AF954FA826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A689FB5-42EA-6CFA-C1DD-D5F2BB37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62" y="1003300"/>
            <a:ext cx="101981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8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191D98F-BDF5-71D1-22AD-5F026AED35BB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5F5143E-AC0E-96BE-BD07-FC48E560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12" y="1041400"/>
            <a:ext cx="10172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1E36B21-22EA-1487-F9B1-E7F3661757B8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4E282F5-5F99-6AAE-E439-EB8416AB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12" y="1023903"/>
            <a:ext cx="10172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8C4F5C5-254D-DC13-56E2-426E217F8B20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[R] 8">
            <a:extLst>
              <a:ext uri="{FF2B5EF4-FFF2-40B4-BE49-F238E27FC236}">
                <a16:creationId xmlns:a16="http://schemas.microsoft.com/office/drawing/2014/main" id="{E742B013-F5D0-FBBE-C1D7-A9F54B06785B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 정의서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3D7622B3-10F2-2EEE-CB33-8B9825384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118712"/>
              </p:ext>
            </p:extLst>
          </p:nvPr>
        </p:nvGraphicFramePr>
        <p:xfrm>
          <a:off x="894089" y="1992721"/>
          <a:ext cx="10905846" cy="4190999"/>
        </p:xfrm>
        <a:graphic>
          <a:graphicData uri="http://schemas.openxmlformats.org/drawingml/2006/table">
            <a:tbl>
              <a:tblPr/>
              <a:tblGrid>
                <a:gridCol w="2036492">
                  <a:extLst>
                    <a:ext uri="{9D8B030D-6E8A-4147-A177-3AD203B41FA5}">
                      <a16:colId xmlns:a16="http://schemas.microsoft.com/office/drawing/2014/main" val="1607229474"/>
                    </a:ext>
                  </a:extLst>
                </a:gridCol>
                <a:gridCol w="4434677">
                  <a:extLst>
                    <a:ext uri="{9D8B030D-6E8A-4147-A177-3AD203B41FA5}">
                      <a16:colId xmlns:a16="http://schemas.microsoft.com/office/drawing/2014/main" val="3675649471"/>
                    </a:ext>
                  </a:extLst>
                </a:gridCol>
                <a:gridCol w="4434677">
                  <a:extLst>
                    <a:ext uri="{9D8B030D-6E8A-4147-A177-3AD203B41FA5}">
                      <a16:colId xmlns:a16="http://schemas.microsoft.com/office/drawing/2014/main" val="3148840864"/>
                    </a:ext>
                  </a:extLst>
                </a:gridCol>
              </a:tblGrid>
              <a:tr h="474439"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구분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BE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기능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BE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설명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B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53935"/>
                  </a:ext>
                </a:extLst>
              </a:tr>
              <a:tr h="407002">
                <a:tc rowSpan="2"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사용자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상품 검색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상품별 카테고리를 이용하여 원하는 상품을 검색할 수 있다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61072"/>
                  </a:ext>
                </a:extLst>
              </a:tr>
              <a:tr h="4070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판매자 거래내역 확인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상품 판매자의 과거 거래내역을 확인할 수 있다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773446"/>
                  </a:ext>
                </a:extLst>
              </a:tr>
              <a:tr h="407002">
                <a:tc rowSpan="2"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판매자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상품 등록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판매하고자 하는 상품을 등록할 수 있다</a:t>
                      </a:r>
                      <a:r>
                        <a:rPr lang="en-US" altLang="ko-KR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92408"/>
                  </a:ext>
                </a:extLst>
              </a:tr>
              <a:tr h="4070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등록한 상품 삭제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등록한 상품을 삭제할 수 있다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47920"/>
                  </a:ext>
                </a:extLst>
              </a:tr>
              <a:tr h="840775">
                <a:tc rowSpan="3"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공통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판매자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소비자 채팅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거래 대상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판매자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소비자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과 거래를 조율할 수 있는 채팅을 할 수 있다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19445"/>
                  </a:ext>
                </a:extLst>
              </a:tr>
              <a:tr h="4070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회원가입</a:t>
                      </a:r>
                      <a:r>
                        <a:rPr lang="en-US" altLang="ko-KR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로그인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서비스에 대하여 회원가입 및 로그인을 할 수 있다</a:t>
                      </a:r>
                      <a:r>
                        <a:rPr lang="en-US" altLang="ko-KR" sz="1000" kern="0" baseline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28621"/>
                  </a:ext>
                </a:extLst>
              </a:tr>
              <a:tr h="8407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마이페이지 프로필 설정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</a:rPr>
                        <a:t>마이페이지에서 본인의 프로필 사진 및 닉네임을 설정할 수 있다</a:t>
                      </a:r>
                      <a:r>
                        <a:rPr lang="en-US" altLang="ko-KR" sz="1000" kern="0" baseline="0" dirty="0">
                          <a:ln w="12700">
                            <a:prstDash val="solid"/>
                            <a:round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dirty="0">
                        <a:effectLst/>
                      </a:endParaRPr>
                    </a:p>
                  </a:txBody>
                  <a:tcPr marL="35941" marR="35941" marT="8509" marB="8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46019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0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F1B758-4CB6-FB9A-7483-8F6425C0DEE6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F64E288-29E9-7FAE-FE42-50D5ADB0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62" y="994103"/>
            <a:ext cx="10172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B64808-166B-9089-00F2-CE0E7E722DDD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C71E106-91BC-F325-B46D-0B8E4C43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290678"/>
            <a:ext cx="2298700" cy="57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FF20BE-D140-BDBF-481A-734FF4D1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262" y="1411122"/>
            <a:ext cx="9969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D895E9-535E-C2AF-1F46-2CAB08674D7B}"/>
              </a:ext>
            </a:extLst>
          </p:cNvPr>
          <p:cNvSpPr/>
          <p:nvPr/>
        </p:nvSpPr>
        <p:spPr>
          <a:xfrm>
            <a:off x="739587" y="0"/>
            <a:ext cx="5513295" cy="17335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C4ED784-23DA-A247-BAB8-05A87822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33375"/>
            <a:ext cx="2070100" cy="53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FE97A-BB26-8FED-02F2-83D1B780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62" y="1355725"/>
            <a:ext cx="10020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8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AE9661-DF6D-9A84-3C89-D1488F4D5F74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072FD61-0FE0-D289-4B0F-E591EF13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248427"/>
            <a:ext cx="1676400" cy="63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E5E298-BF63-296A-C43B-A8F66CE7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204948"/>
            <a:ext cx="10481733" cy="54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8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F64CE3-066A-7624-915A-FFE5F6E2BDE2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072FD61-0FE0-D289-4B0F-E591EF13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248427"/>
            <a:ext cx="1676400" cy="63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308F1C-B8FB-7AD1-5944-26B0A1E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197241"/>
            <a:ext cx="10617200" cy="5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0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A0FACF-0D84-9263-0D5A-24E515FF1A4D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75FE7DF-A131-E03D-5348-8F5B0B3B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38" y="287064"/>
            <a:ext cx="1612900" cy="53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26A356-A1FD-04A4-8CE8-429B1D5D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8" y="1376636"/>
            <a:ext cx="10020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C267AE-9AF3-40B2-38CB-20A45E70A683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B52956A-BC65-F473-B4CD-DB122F70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28777"/>
            <a:ext cx="3200400" cy="53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05D94C-6466-2DB0-8A13-DA5D75EF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12" y="1347623"/>
            <a:ext cx="9982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0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C3AB6F0-F22E-1534-507A-6F63B357B133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A8D0B86-20E9-9E46-58F4-932691F7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71475"/>
            <a:ext cx="23622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89216-5DED-A6C1-44F8-F7AE4251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262" y="1204948"/>
            <a:ext cx="99695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8BB9D46-A607-ADE0-2C59-D558F1EE6623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BD0583-78F3-D400-C825-144B1EBC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46075"/>
            <a:ext cx="2794000" cy="54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F7D23-DA7E-5DE0-A87C-32BE101C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62" y="1492250"/>
            <a:ext cx="9994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0359863-B5A9-4F89-49A4-AFD6AF823E7A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DE26240-A480-613D-737A-E205DA64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46075"/>
            <a:ext cx="2794000" cy="546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38C5-5AE9-792E-06F1-18297BAFD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12" y="1357039"/>
            <a:ext cx="99822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7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A2E97A-4F9F-C382-109F-2613B1167E83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15169707-4DA7-30B4-6DD9-A54E2DA36E4A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 구성도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C9E90D-CAB8-11B7-2189-57E47C9D7637}"/>
              </a:ext>
            </a:extLst>
          </p:cNvPr>
          <p:cNvSpPr txBox="1"/>
          <p:nvPr/>
        </p:nvSpPr>
        <p:spPr>
          <a:xfrm>
            <a:off x="-2138082" y="5513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E54895-72A9-6FA9-51D7-1CAA487C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05" y="1805092"/>
            <a:ext cx="6172200" cy="4330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D21539-0CD6-2E01-37CB-58EEAF1C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05" y="1981200"/>
            <a:ext cx="4562287" cy="39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93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51340E-41E1-DBED-87E9-B2488BBC1E2A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명세서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0AC8F4-36F3-19B2-9419-1CEE5852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331962"/>
            <a:ext cx="1422400" cy="57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B19270-46BC-FD94-EFB8-0871ECCB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262" y="1204948"/>
            <a:ext cx="996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E656245-E403-A4C2-100E-258191079CC1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수집 처리 정의서</a:t>
            </a:r>
            <a:endParaRPr kumimoji="1" lang="ko-Kore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3D5E78-22F5-99BA-F304-7DB7E4FB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49" y="1733550"/>
            <a:ext cx="7920665" cy="45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E7604F-19B0-7A52-FA48-41A16F73547E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프로그램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목록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0866E44-EE9B-2631-DBEE-6D21BAE7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11" y="1119435"/>
            <a:ext cx="9355593" cy="55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3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953955-E408-6525-9CF6-55F03BC4BB1B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 정의서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1D703A6-46C7-28EF-8D11-95FC2D25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00" y="1133406"/>
            <a:ext cx="10901624" cy="56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D72F77-4DCC-4526-448F-759DE39A1D8C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 정의서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C9FEDFC-07A1-71EF-B02B-2B021C14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39" y="1095809"/>
            <a:ext cx="10789745" cy="55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4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D895E9-535E-C2AF-1F46-2CAB08674D7B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 정의서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D5183-AF58-EE3A-0316-0B4F2FEF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87E03B6-0FE9-C555-C911-951C3EC1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5" y="1172951"/>
            <a:ext cx="10612813" cy="55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5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1EF0D3-27B2-7614-4150-5A3B162392E2}"/>
              </a:ext>
            </a:extLst>
          </p:cNvPr>
          <p:cNvSpPr/>
          <p:nvPr/>
        </p:nvSpPr>
        <p:spPr>
          <a:xfrm>
            <a:off x="645459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 소스코드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3ECA5E-DBA8-3960-D2EA-CBD7B2AE8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57" y="1694078"/>
            <a:ext cx="4636993" cy="4348197"/>
          </a:xfrm>
        </p:spPr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앱의 페이지 간 이동하는 코드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페이지의 정보는 관리하기 편하도록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List&lt;Map&lt;String, Object&gt;&gt;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타입으로 저장한 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인덱스에 따라서 화면을 이동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4B7BF-4B2C-5861-3AF4-022B8E6F2B13}"/>
              </a:ext>
            </a:extLst>
          </p:cNvPr>
          <p:cNvSpPr txBox="1"/>
          <p:nvPr/>
        </p:nvSpPr>
        <p:spPr>
          <a:xfrm>
            <a:off x="903193" y="1439704"/>
            <a:ext cx="5186082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@override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Widget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BuildContext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context) {</a:t>
            </a:r>
          </a:p>
          <a:p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Scaffold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dirty="0">
                <a:solidFill>
                  <a:srgbClr val="ABB2BF"/>
                </a:solidFill>
                <a:latin typeface="Menlo" panose="020B0609030804020204" pitchFamily="49" charset="0"/>
              </a:rPr>
              <a:t>...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_pages[_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selectedPageIndex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'page'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Widget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bottomNavigationBar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BottomNavigationBar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onTap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_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selectPage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selectedItemColor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Theme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(context).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accentColor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unselectedItemColor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Colors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.black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selectedFontSize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unselectedFontSize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currentIndex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_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selectedPageIndex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BottomNavigationBarType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.fixed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BottomNavigationBarItem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.home_outlined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홈</a:t>
            </a:r>
            <a:r>
              <a:rPr lang="en-US" altLang="ko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BottomNavigationBarItem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.chat_bubble_outline_rounded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채팅</a:t>
            </a:r>
            <a:r>
              <a:rPr lang="en-US" altLang="ko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BottomNavigationBarItem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.person_outline_sharp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마이페이지</a:t>
            </a:r>
            <a:r>
              <a:rPr lang="en-US" altLang="ko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floatingActionButton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" altLang="ko-Kore-KR" sz="10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getFAB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(_pages[_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selectedPageIndex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isFloating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CAB15-818F-D01E-E870-179705670341}"/>
              </a:ext>
            </a:extLst>
          </p:cNvPr>
          <p:cNvSpPr txBox="1"/>
          <p:nvPr/>
        </p:nvSpPr>
        <p:spPr>
          <a:xfrm>
            <a:off x="6338046" y="3092836"/>
            <a:ext cx="4849904" cy="3358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TabsScreenState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TabsScreen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final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Map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&gt;&gt; _pages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'page'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HomeScreen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'title'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체인마켓</a:t>
            </a:r>
            <a:r>
              <a:rPr lang="en-US" altLang="ko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actions'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Widget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IconButton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visualDensity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VisualDensity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(horizontal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onPressed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.search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Colors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.black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IconButton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visualDensity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VisualDensity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(horizontal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onPressed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Icons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.menu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" altLang="ko-Kore-KR" sz="10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0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Colors</a:t>
            </a:r>
            <a:r>
              <a:rPr lang="en" altLang="ko-Kore-KR" sz="10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.black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</a:p>
        </p:txBody>
      </p:sp>
      <p:sp>
        <p:nvSpPr>
          <p:cNvPr id="21" name="내용 개체 틀 7">
            <a:extLst>
              <a:ext uri="{FF2B5EF4-FFF2-40B4-BE49-F238E27FC236}">
                <a16:creationId xmlns:a16="http://schemas.microsoft.com/office/drawing/2014/main" id="{AA888EBD-69B9-D6C9-4A5A-75A56E176880}"/>
              </a:ext>
            </a:extLst>
          </p:cNvPr>
          <p:cNvSpPr txBox="1">
            <a:spLocks/>
          </p:cNvSpPr>
          <p:nvPr/>
        </p:nvSpPr>
        <p:spPr>
          <a:xfrm>
            <a:off x="7159438" y="6248466"/>
            <a:ext cx="4582081" cy="49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 정보를 담은 코드의 일부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69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>
            <a:extLst>
              <a:ext uri="{FF2B5EF4-FFF2-40B4-BE49-F238E27FC236}">
                <a16:creationId xmlns:a16="http://schemas.microsoft.com/office/drawing/2014/main" id="{10D7012F-49E2-A833-9F91-A0F205CF3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7269323" y="3242468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758" y="2837329"/>
            <a:ext cx="4094483" cy="1183341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7200" b="1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Thank you</a:t>
            </a:r>
            <a:endParaRPr kumimoji="1" lang="ko-Kore-KR" altLang="en-US" sz="7200" b="1" dirty="0">
              <a:solidFill>
                <a:srgbClr val="00206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D895E9-535E-C2AF-1F46-2CAB08674D7B}"/>
              </a:ext>
            </a:extLst>
          </p:cNvPr>
          <p:cNvSpPr/>
          <p:nvPr/>
        </p:nvSpPr>
        <p:spPr>
          <a:xfrm>
            <a:off x="656597" y="1"/>
            <a:ext cx="543940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206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 흐름도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C9E90D-CAB8-11B7-2189-57E47C9D7637}"/>
              </a:ext>
            </a:extLst>
          </p:cNvPr>
          <p:cNvSpPr txBox="1"/>
          <p:nvPr/>
        </p:nvSpPr>
        <p:spPr>
          <a:xfrm>
            <a:off x="-2138082" y="5513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C19DB-DEE0-6C10-152B-180F88F9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51" y="1205159"/>
            <a:ext cx="11041790" cy="56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1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D895E9-535E-C2AF-1F46-2CAB08674D7B}"/>
              </a:ext>
            </a:extLst>
          </p:cNvPr>
          <p:cNvSpPr/>
          <p:nvPr/>
        </p:nvSpPr>
        <p:spPr>
          <a:xfrm>
            <a:off x="658905" y="0"/>
            <a:ext cx="5437095" cy="990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메뉴 구성도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5AB56D8-31F7-9229-1454-E6F78862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49" y="1204948"/>
            <a:ext cx="7964301" cy="54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8B7D24A-4A99-8E1C-CDA7-39561737B241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CFF08B4D-D343-59EE-BEF0-68990D5E5A3B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81D09F26-D773-3E87-9BC8-0C298341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134839"/>
            <a:ext cx="3157818" cy="5723161"/>
          </a:xfrm>
          <a:prstGeom prst="rect">
            <a:avLst/>
          </a:prstGeom>
        </p:spPr>
      </p:pic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9BC0BC0A-71DD-7FC4-3AD9-AB399A9F2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235152"/>
              </p:ext>
            </p:extLst>
          </p:nvPr>
        </p:nvGraphicFramePr>
        <p:xfrm>
          <a:off x="5392271" y="1204948"/>
          <a:ext cx="6514532" cy="5353609"/>
        </p:xfrm>
        <a:graphic>
          <a:graphicData uri="http://schemas.openxmlformats.org/drawingml/2006/table">
            <a:tbl>
              <a:tblPr/>
              <a:tblGrid>
                <a:gridCol w="1367248">
                  <a:extLst>
                    <a:ext uri="{9D8B030D-6E8A-4147-A177-3AD203B41FA5}">
                      <a16:colId xmlns:a16="http://schemas.microsoft.com/office/drawing/2014/main" val="3634982277"/>
                    </a:ext>
                  </a:extLst>
                </a:gridCol>
                <a:gridCol w="5147284">
                  <a:extLst>
                    <a:ext uri="{9D8B030D-6E8A-4147-A177-3AD203B41FA5}">
                      <a16:colId xmlns:a16="http://schemas.microsoft.com/office/drawing/2014/main" val="1701073396"/>
                    </a:ext>
                  </a:extLst>
                </a:gridCol>
              </a:tblGrid>
              <a:tr h="407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검색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 등록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094773"/>
                  </a:ext>
                </a:extLst>
              </a:tr>
              <a:tr h="1343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로그인 후 화면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돋보기 아이콘을 누르면 상품 명으로 검색할 수 있음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메뉴 아이콘을 누르면 카테고리별로 검색할 수 있음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408663"/>
                  </a:ext>
                </a:extLst>
              </a:tr>
              <a:tr h="3602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돋보기 아이콘을 누르면 검색 화면으로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카테고리 아이콘을 누르면 카테고리 화면으로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사용자는 첫 화면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검색 후 화면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카테고리별로 보이는 화면에서 상품 리스트를 볼 수 있고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상품을 클릭 시 물건 상세 페이지로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+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아이콘을 누르면 상품 등록 페이지로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7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3C13712-DF89-E1EC-A643-43411CF3C024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F6CC7648-2EA4-9315-26B0-54F231682325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72F4738-890E-FF92-03A1-BF49520D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8" y="1204948"/>
            <a:ext cx="3288104" cy="5477119"/>
          </a:xfrm>
          <a:prstGeom prst="rect">
            <a:avLst/>
          </a:prstGeom>
        </p:spPr>
      </p:pic>
      <p:graphicFrame>
        <p:nvGraphicFramePr>
          <p:cNvPr id="27" name="내용 개체 틀 14">
            <a:extLst>
              <a:ext uri="{FF2B5EF4-FFF2-40B4-BE49-F238E27FC236}">
                <a16:creationId xmlns:a16="http://schemas.microsoft.com/office/drawing/2014/main" id="{BBBAEF0D-E867-69A1-C9D4-1DC73F630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889608"/>
              </p:ext>
            </p:extLst>
          </p:nvPr>
        </p:nvGraphicFramePr>
        <p:xfrm>
          <a:off x="5392271" y="1204948"/>
          <a:ext cx="6514532" cy="5353609"/>
        </p:xfrm>
        <a:graphic>
          <a:graphicData uri="http://schemas.openxmlformats.org/drawingml/2006/table">
            <a:tbl>
              <a:tblPr/>
              <a:tblGrid>
                <a:gridCol w="1367248">
                  <a:extLst>
                    <a:ext uri="{9D8B030D-6E8A-4147-A177-3AD203B41FA5}">
                      <a16:colId xmlns:a16="http://schemas.microsoft.com/office/drawing/2014/main" val="3634982277"/>
                    </a:ext>
                  </a:extLst>
                </a:gridCol>
                <a:gridCol w="5147284">
                  <a:extLst>
                    <a:ext uri="{9D8B030D-6E8A-4147-A177-3AD203B41FA5}">
                      <a16:colId xmlns:a16="http://schemas.microsoft.com/office/drawing/2014/main" val="1701073396"/>
                    </a:ext>
                  </a:extLst>
                </a:gridCol>
              </a:tblGrid>
              <a:tr h="407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판매자 거래 내역 확인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094773"/>
                  </a:ext>
                </a:extLst>
              </a:tr>
              <a:tr h="1343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판매자가 등록했던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혹은 거래했던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NFT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통해서 거래한 상품의 거래 기록을 확인 할 수 있음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408663"/>
                  </a:ext>
                </a:extLst>
              </a:tr>
              <a:tr h="3602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NFT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정보를 얻어와서 거래 기록을 로딩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거래했던 사용자와 거래 날짜를 화면에 보여줌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사진을 클릭 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대표 사진을 포함해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그룹지어진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NFT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확대해서 볼 수 있음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거래했던 사용자의 프로필을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클릭시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프로필 페이지로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사용자의 추가적인 정보를 열람할 수 있음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99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596D7D-4039-3DAD-A619-B913D3BF44D7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E45D46EB-F224-3989-9A03-879D1D93DF9A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4EA6FEBA-FE6B-E6AD-1A2E-0FAD61830F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642720"/>
              </p:ext>
            </p:extLst>
          </p:nvPr>
        </p:nvGraphicFramePr>
        <p:xfrm>
          <a:off x="5405718" y="1204948"/>
          <a:ext cx="6501086" cy="5353609"/>
        </p:xfrm>
        <a:graphic>
          <a:graphicData uri="http://schemas.openxmlformats.org/drawingml/2006/table">
            <a:tbl>
              <a:tblPr/>
              <a:tblGrid>
                <a:gridCol w="1355351">
                  <a:extLst>
                    <a:ext uri="{9D8B030D-6E8A-4147-A177-3AD203B41FA5}">
                      <a16:colId xmlns:a16="http://schemas.microsoft.com/office/drawing/2014/main" val="3634982277"/>
                    </a:ext>
                  </a:extLst>
                </a:gridCol>
                <a:gridCol w="5145735">
                  <a:extLst>
                    <a:ext uri="{9D8B030D-6E8A-4147-A177-3AD203B41FA5}">
                      <a16:colId xmlns:a16="http://schemas.microsoft.com/office/drawing/2014/main" val="1701073396"/>
                    </a:ext>
                  </a:extLst>
                </a:gridCol>
              </a:tblGrid>
              <a:tr h="407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등록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094773"/>
                  </a:ext>
                </a:extLst>
              </a:tr>
              <a:tr h="1343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판매할 상품을 등록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408663"/>
                  </a:ext>
                </a:extLst>
              </a:tr>
              <a:tr h="3602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카메라 아이콘을 클릭할 시 등록할 상품 사진을 최대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장까지 선택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선택 후 미리보기 이미지를 가로로 스크롤이 가능한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길게 보여줌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최초 판매자일 경우 선택한 사진에서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NFT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발행할 사진을 선택하고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최초 판매자가 아닐 경우 보유한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NFT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에서 상품에 맞는 선택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제목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가격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게시글 내용을 입력하고 카테고리를 선택한 후 등록 버튼을 누르면 상품 등록 후 홈 화면으로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8115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B785E1BE-FBAC-BA79-75B4-5AD80450D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97" y="1204948"/>
            <a:ext cx="3033606" cy="50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0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341768-CFEE-8C52-2228-0BDB77C6EF29}"/>
              </a:ext>
            </a:extLst>
          </p:cNvPr>
          <p:cNvSpPr/>
          <p:nvPr/>
        </p:nvSpPr>
        <p:spPr>
          <a:xfrm>
            <a:off x="645458" y="0"/>
            <a:ext cx="5607424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5CB4D8FB-D1DF-7C2C-83B8-7798F7DBEF39}"/>
              </a:ext>
            </a:extLst>
          </p:cNvPr>
          <p:cNvCxnSpPr>
            <a:cxnSpLocks/>
          </p:cNvCxnSpPr>
          <p:nvPr/>
        </p:nvCxnSpPr>
        <p:spPr>
          <a:xfrm>
            <a:off x="739587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EF91E7-74FA-83E5-84EF-AEDFE0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8" y="247650"/>
            <a:ext cx="9601200" cy="1485900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 설계서</a:t>
            </a:r>
            <a:endParaRPr kumimoji="1" lang="ko-Kore-KR" altLang="en-US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1DE04-30FF-59A7-A45F-F3C12B39D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2" y="176108"/>
            <a:ext cx="2503688" cy="60014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75CD96E-03F8-614E-8004-7F61A0C8A92F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739588" y="990600"/>
            <a:ext cx="5607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CB734B9-7250-D9E2-46B4-76D4165D0405}"/>
              </a:ext>
            </a:extLst>
          </p:cNvPr>
          <p:cNvCxnSpPr>
            <a:cxnSpLocks/>
          </p:cNvCxnSpPr>
          <p:nvPr/>
        </p:nvCxnSpPr>
        <p:spPr>
          <a:xfrm>
            <a:off x="6252882" y="990600"/>
            <a:ext cx="59391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4EA6FEBA-FE6B-E6AD-1A2E-0FAD61830F89}"/>
              </a:ext>
            </a:extLst>
          </p:cNvPr>
          <p:cNvGraphicFramePr>
            <a:graphicFrameLocks/>
          </p:cNvGraphicFramePr>
          <p:nvPr/>
        </p:nvGraphicFramePr>
        <p:xfrm>
          <a:off x="5392271" y="1204948"/>
          <a:ext cx="6514532" cy="5353609"/>
        </p:xfrm>
        <a:graphic>
          <a:graphicData uri="http://schemas.openxmlformats.org/drawingml/2006/table">
            <a:tbl>
              <a:tblPr/>
              <a:tblGrid>
                <a:gridCol w="1358153">
                  <a:extLst>
                    <a:ext uri="{9D8B030D-6E8A-4147-A177-3AD203B41FA5}">
                      <a16:colId xmlns:a16="http://schemas.microsoft.com/office/drawing/2014/main" val="3634982277"/>
                    </a:ext>
                  </a:extLst>
                </a:gridCol>
                <a:gridCol w="5156379">
                  <a:extLst>
                    <a:ext uri="{9D8B030D-6E8A-4147-A177-3AD203B41FA5}">
                      <a16:colId xmlns:a16="http://schemas.microsoft.com/office/drawing/2014/main" val="1701073396"/>
                    </a:ext>
                  </a:extLst>
                </a:gridCol>
              </a:tblGrid>
              <a:tr h="407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 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판매자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 채팅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094773"/>
                  </a:ext>
                </a:extLst>
              </a:tr>
              <a:tr h="1343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기능설명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거래중인 상품의 채팅 목록이 보여지고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채팅을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클릭시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채팅 화면으로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408663"/>
                  </a:ext>
                </a:extLst>
              </a:tr>
              <a:tr h="3602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처리내용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프로필을 클릭 시 프로필 페이지로 이동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채팅 리스트를 클릭 시 채팅 화면으로 이동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∎ 사용자의 이름 옆에 메시지가 도착한 시간을 표기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811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CB48075-F9D6-346A-CAD1-FBBFC433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3" y="1102659"/>
            <a:ext cx="3145081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34032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763</Words>
  <Application>Microsoft Office PowerPoint</Application>
  <PresentationFormat>와이드스크린</PresentationFormat>
  <Paragraphs>163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Apple SD Gothic Neo</vt:lpstr>
      <vt:lpstr>Menlo</vt:lpstr>
      <vt:lpstr>맑은 고딕</vt:lpstr>
      <vt:lpstr>Calibri</vt:lpstr>
      <vt:lpstr>Franklin Gothic Book</vt:lpstr>
      <vt:lpstr>자르기</vt:lpstr>
      <vt:lpstr>SW개발 제작 설계서</vt:lpstr>
      <vt:lpstr>요구사항 정의서</vt:lpstr>
      <vt:lpstr>서비스 구성도</vt:lpstr>
      <vt:lpstr>서비스 흐름도</vt:lpstr>
      <vt:lpstr>메뉴 구성도</vt:lpstr>
      <vt:lpstr>화면 설계서</vt:lpstr>
      <vt:lpstr>화면 설계서</vt:lpstr>
      <vt:lpstr>화면 설계서</vt:lpstr>
      <vt:lpstr>화면 설계서</vt:lpstr>
      <vt:lpstr>화면 설계서 – 사용자 인터페이스</vt:lpstr>
      <vt:lpstr>화면 설계서 – 사용자 인터페이스 </vt:lpstr>
      <vt:lpstr>엔티티 관계도 - ERD</vt:lpstr>
      <vt:lpstr>기능 흐름도</vt:lpstr>
      <vt:lpstr>기능 흐름도</vt:lpstr>
      <vt:lpstr>기능 흐름도</vt:lpstr>
      <vt:lpstr>기능 흐름도</vt:lpstr>
      <vt:lpstr>기능 흐름도</vt:lpstr>
      <vt:lpstr>기능 흐름도</vt:lpstr>
      <vt:lpstr>기능 흐름도</vt:lpstr>
      <vt:lpstr>기능 흐름도</vt:lpstr>
      <vt:lpstr>알고리즘 명세서</vt:lpstr>
      <vt:lpstr>알고리즘 명세서</vt:lpstr>
      <vt:lpstr>알고리즘 명세서</vt:lpstr>
      <vt:lpstr>알고리즘 명세서</vt:lpstr>
      <vt:lpstr>알고리즘 명세서</vt:lpstr>
      <vt:lpstr>알고리즘 명세서</vt:lpstr>
      <vt:lpstr>알고리즘 명세서</vt:lpstr>
      <vt:lpstr>알고리즘 명세서</vt:lpstr>
      <vt:lpstr>알고리즘 명세서</vt:lpstr>
      <vt:lpstr>알고리즘 명세서</vt:lpstr>
      <vt:lpstr>데이터 수집 처리 정의서</vt:lpstr>
      <vt:lpstr>프로그램 - 목록</vt:lpstr>
      <vt:lpstr>테이블 정의서 - ERD</vt:lpstr>
      <vt:lpstr>테이블 정의서 - ERD</vt:lpstr>
      <vt:lpstr>테이블 정의서 - ERD</vt:lpstr>
      <vt:lpstr>핵심 소스코드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Jiwon Heo</dc:creator>
  <cp:lastModifiedBy>정용규(2019314033)</cp:lastModifiedBy>
  <cp:revision>30</cp:revision>
  <dcterms:created xsi:type="dcterms:W3CDTF">2022-07-01T20:16:18Z</dcterms:created>
  <dcterms:modified xsi:type="dcterms:W3CDTF">2023-09-22T01:20:28Z</dcterms:modified>
</cp:coreProperties>
</file>